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57" r:id="rId3"/>
    <p:sldId id="263" r:id="rId4"/>
    <p:sldId id="258" r:id="rId5"/>
    <p:sldId id="259" r:id="rId6"/>
    <p:sldId id="265" r:id="rId7"/>
    <p:sldId id="260" r:id="rId8"/>
    <p:sldId id="268" r:id="rId9"/>
    <p:sldId id="269" r:id="rId10"/>
    <p:sldId id="273" r:id="rId11"/>
    <p:sldId id="270" r:id="rId12"/>
    <p:sldId id="271" r:id="rId13"/>
    <p:sldId id="272" r:id="rId14"/>
    <p:sldId id="261" r:id="rId15"/>
    <p:sldId id="266" r:id="rId16"/>
    <p:sldId id="267" r:id="rId17"/>
    <p:sldId id="26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52EA4D-B0F0-48B2-B14A-48F8469E2B85}" type="datetimeFigureOut">
              <a:rPr lang="en-US" smtClean="0"/>
              <a:t>12/19/2011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CF5A66-08B4-4C6F-B67F-232CF9A673C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AE0D5FC1-0826-4F73-8922-92C4C1C56601}" type="datetimeFigureOut">
              <a:rPr lang="en-US" smtClean="0"/>
              <a:pPr/>
              <a:t>12/19/2011</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0D5FC1-0826-4F73-8922-92C4C1C56601}" type="datetimeFigureOut">
              <a:rPr lang="en-US" smtClean="0"/>
              <a:pPr/>
              <a:t>12/19/2011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B3C08CE-5E11-4807-9627-62BB9FA17D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AE0D5FC1-0826-4F73-8922-92C4C1C56601}" type="datetimeFigureOut">
              <a:rPr lang="en-US" smtClean="0"/>
              <a:pPr/>
              <a:t>12/19/2011</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DB3C08CE-5E11-4807-9627-62BB9FA17D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myfoxorlando.com/dpp/news/education/081810merits-of-school-uniform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Uniforms and Dress Codes</a:t>
            </a:r>
            <a:endParaRPr lang="en-US" dirty="0"/>
          </a:p>
        </p:txBody>
      </p:sp>
      <p:sp>
        <p:nvSpPr>
          <p:cNvPr id="3" name="Subtitle 2"/>
          <p:cNvSpPr>
            <a:spLocks noGrp="1"/>
          </p:cNvSpPr>
          <p:nvPr>
            <p:ph type="subTitle" idx="1"/>
          </p:nvPr>
        </p:nvSpPr>
        <p:spPr/>
        <p:txBody>
          <a:bodyPr/>
          <a:lstStyle/>
          <a:p>
            <a:r>
              <a:rPr lang="en-US" dirty="0" smtClean="0"/>
              <a:t>Maxwell Gardner</a:t>
            </a:r>
          </a:p>
          <a:p>
            <a:r>
              <a:rPr lang="en-US" dirty="0" smtClean="0"/>
              <a:t>Mary </a:t>
            </a:r>
            <a:r>
              <a:rPr lang="en-US" dirty="0" err="1" smtClean="0"/>
              <a:t>Loveley</a:t>
            </a:r>
            <a:endParaRPr lang="en-US" dirty="0" smtClean="0"/>
          </a:p>
          <a:p>
            <a:r>
              <a:rPr lang="en-US" dirty="0" smtClean="0"/>
              <a:t>Aaron Rudnick</a:t>
            </a:r>
          </a:p>
          <a:p>
            <a:r>
              <a:rPr lang="en-US" dirty="0" smtClean="0"/>
              <a:t>Bill Wilson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1752600"/>
            <a:ext cx="4572000" cy="3046988"/>
          </a:xfrm>
          <a:prstGeom prst="rect">
            <a:avLst/>
          </a:prstGeom>
        </p:spPr>
        <p:txBody>
          <a:bodyPr>
            <a:spAutoFit/>
          </a:bodyPr>
          <a:lstStyle/>
          <a:p>
            <a:pPr algn="ctr"/>
            <a:r>
              <a:rPr lang="en-US" sz="3200" dirty="0" smtClean="0"/>
              <a:t>Most parents foot the bill for school</a:t>
            </a:r>
          </a:p>
          <a:p>
            <a:pPr algn="ctr"/>
            <a:r>
              <a:rPr lang="en-US" sz="3200" dirty="0" smtClean="0"/>
              <a:t>uniforms however, so it is their input</a:t>
            </a:r>
          </a:p>
          <a:p>
            <a:pPr algn="ctr"/>
            <a:r>
              <a:rPr lang="en-US" sz="3200" dirty="0" smtClean="0"/>
              <a:t>that schools tend to deem critical.</a:t>
            </a:r>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(Parents’ Money)</a:t>
            </a:r>
            <a:endParaRPr lang="en-US" dirty="0"/>
          </a:p>
        </p:txBody>
      </p:sp>
      <p:sp>
        <p:nvSpPr>
          <p:cNvPr id="3" name="Content Placeholder 2"/>
          <p:cNvSpPr>
            <a:spLocks noGrp="1"/>
          </p:cNvSpPr>
          <p:nvPr>
            <p:ph idx="1"/>
          </p:nvPr>
        </p:nvSpPr>
        <p:spPr/>
        <p:txBody>
          <a:bodyPr/>
          <a:lstStyle/>
          <a:p>
            <a:r>
              <a:rPr lang="en-US" sz="2400" dirty="0" smtClean="0"/>
              <a:t>An “initial modest outlay” is all that is needed to cover the costs of purchasing and upkeep.</a:t>
            </a:r>
          </a:p>
          <a:p>
            <a:pPr>
              <a:buNone/>
            </a:pPr>
            <a:r>
              <a:rPr lang="en-US" sz="2400" dirty="0" smtClean="0"/>
              <a:t>• 	The cost of the clothes are generally less expensive than any “casual” brand.</a:t>
            </a:r>
          </a:p>
          <a:p>
            <a:pPr>
              <a:buNone/>
            </a:pPr>
            <a:r>
              <a:rPr lang="en-US" sz="2400" dirty="0" smtClean="0"/>
              <a:t>• 	The durability of the clothes is higher.</a:t>
            </a:r>
          </a:p>
          <a:p>
            <a:pPr>
              <a:buNone/>
            </a:pPr>
            <a:r>
              <a:rPr lang="en-US" sz="2400" dirty="0" smtClean="0"/>
              <a:t>• 	The long-term results in terms of school solidarity and decorum are worth the cost.</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(However)</a:t>
            </a:r>
            <a:endParaRPr lang="en-US" dirty="0"/>
          </a:p>
        </p:txBody>
      </p:sp>
      <p:sp>
        <p:nvSpPr>
          <p:cNvPr id="3" name="Content Placeholder 2"/>
          <p:cNvSpPr>
            <a:spLocks noGrp="1"/>
          </p:cNvSpPr>
          <p:nvPr>
            <p:ph idx="1"/>
          </p:nvPr>
        </p:nvSpPr>
        <p:spPr/>
        <p:txBody>
          <a:bodyPr/>
          <a:lstStyle/>
          <a:p>
            <a:r>
              <a:rPr lang="en-US" sz="2400" dirty="0" smtClean="0"/>
              <a:t>The initial implementation cost can be heavy.</a:t>
            </a:r>
          </a:p>
          <a:p>
            <a:r>
              <a:rPr lang="en-US" sz="2400" dirty="0" smtClean="0"/>
              <a:t>Depending on whether the clothes must come from a specific uniform shop/company can also play a huge role</a:t>
            </a:r>
          </a:p>
          <a:p>
            <a:r>
              <a:rPr lang="en-US" sz="2400" dirty="0" smtClean="0"/>
              <a:t>The more standardized the uniform was, the more it costs.</a:t>
            </a:r>
          </a:p>
          <a:p>
            <a:r>
              <a:rPr lang="en-US" sz="2400" dirty="0" smtClean="0"/>
              <a:t>Students still wear clothes outside of school.</a:t>
            </a:r>
          </a:p>
          <a:p>
            <a:r>
              <a:rPr lang="en-US" sz="2400" dirty="0" smtClean="0"/>
              <a:t>The policy is cheaper for girl students than boy students.</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914400"/>
            <a:ext cx="4572000" cy="4524315"/>
          </a:xfrm>
          <a:prstGeom prst="rect">
            <a:avLst/>
          </a:prstGeom>
        </p:spPr>
        <p:txBody>
          <a:bodyPr>
            <a:spAutoFit/>
          </a:bodyPr>
          <a:lstStyle/>
          <a:p>
            <a:pPr algn="ctr"/>
            <a:r>
              <a:rPr lang="en-US" sz="3200" dirty="0" smtClean="0"/>
              <a:t>There is a correlation between the</a:t>
            </a:r>
          </a:p>
          <a:p>
            <a:pPr algn="ctr"/>
            <a:r>
              <a:rPr lang="en-US" sz="3200" dirty="0" smtClean="0"/>
              <a:t>economic state of a school and</a:t>
            </a:r>
          </a:p>
          <a:p>
            <a:pPr algn="ctr"/>
            <a:r>
              <a:rPr lang="en-US" sz="3200" dirty="0" smtClean="0"/>
              <a:t>the amount of consideration in</a:t>
            </a:r>
          </a:p>
          <a:p>
            <a:pPr algn="ctr"/>
            <a:r>
              <a:rPr lang="en-US" sz="3200" dirty="0" smtClean="0"/>
              <a:t>implementing uniforms for said</a:t>
            </a:r>
          </a:p>
          <a:p>
            <a:pPr algn="ctr"/>
            <a:r>
              <a:rPr lang="en-US" sz="3200" dirty="0" smtClean="0"/>
              <a:t>school.</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Issues</a:t>
            </a:r>
            <a:endParaRPr lang="en-US" dirty="0"/>
          </a:p>
        </p:txBody>
      </p:sp>
      <p:sp>
        <p:nvSpPr>
          <p:cNvPr id="3" name="Content Placeholder 2"/>
          <p:cNvSpPr>
            <a:spLocks noGrp="1"/>
          </p:cNvSpPr>
          <p:nvPr>
            <p:ph idx="1"/>
          </p:nvPr>
        </p:nvSpPr>
        <p:spPr/>
        <p:txBody>
          <a:bodyPr/>
          <a:lstStyle/>
          <a:p>
            <a:r>
              <a:rPr lang="en-US" dirty="0" smtClean="0"/>
              <a:t>Legal Claims</a:t>
            </a:r>
          </a:p>
          <a:p>
            <a:pPr lvl="1"/>
            <a:r>
              <a:rPr lang="en-US" dirty="0" smtClean="0"/>
              <a:t>First Amendment</a:t>
            </a:r>
          </a:p>
          <a:p>
            <a:pPr lvl="1"/>
            <a:r>
              <a:rPr lang="en-US" dirty="0" smtClean="0"/>
              <a:t>Fourteenth Amendment</a:t>
            </a:r>
            <a:endParaRPr lang="en-US" dirty="0"/>
          </a:p>
          <a:p>
            <a:r>
              <a:rPr lang="en-US" dirty="0" smtClean="0"/>
              <a:t>Court Decisions</a:t>
            </a:r>
          </a:p>
          <a:p>
            <a:pPr lvl="1"/>
            <a:r>
              <a:rPr lang="en-US" dirty="0" smtClean="0"/>
              <a:t>Tinker v Des Moines</a:t>
            </a:r>
          </a:p>
          <a:p>
            <a:r>
              <a:rPr lang="en-US" dirty="0" smtClean="0"/>
              <a:t>Policy Making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Issues (cont.)</a:t>
            </a:r>
            <a:endParaRPr lang="en-US" dirty="0"/>
          </a:p>
        </p:txBody>
      </p:sp>
      <p:sp>
        <p:nvSpPr>
          <p:cNvPr id="3" name="Content Placeholder 2"/>
          <p:cNvSpPr>
            <a:spLocks noGrp="1"/>
          </p:cNvSpPr>
          <p:nvPr>
            <p:ph idx="1"/>
          </p:nvPr>
        </p:nvSpPr>
        <p:spPr/>
        <p:txBody>
          <a:bodyPr/>
          <a:lstStyle/>
          <a:p>
            <a:r>
              <a:rPr lang="en-US" dirty="0" smtClean="0"/>
              <a:t>Five Alternatives</a:t>
            </a:r>
          </a:p>
          <a:p>
            <a:pPr lvl="1"/>
            <a:r>
              <a:rPr lang="en-US" dirty="0" smtClean="0"/>
              <a:t>No dress code</a:t>
            </a:r>
          </a:p>
          <a:p>
            <a:pPr lvl="1"/>
            <a:r>
              <a:rPr lang="en-US" dirty="0" smtClean="0"/>
              <a:t>General Goals at District level</a:t>
            </a:r>
          </a:p>
          <a:p>
            <a:pPr lvl="1"/>
            <a:r>
              <a:rPr lang="en-US" dirty="0" smtClean="0"/>
              <a:t>Itemized dress code</a:t>
            </a:r>
          </a:p>
          <a:p>
            <a:pPr lvl="1"/>
            <a:r>
              <a:rPr lang="en-US" dirty="0" smtClean="0"/>
              <a:t>Voluntary Policy</a:t>
            </a:r>
          </a:p>
          <a:p>
            <a:pPr lvl="1"/>
            <a:r>
              <a:rPr lang="en-US" dirty="0" smtClean="0"/>
              <a:t>Opt-out provision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Issues (cont)</a:t>
            </a:r>
            <a:endParaRPr lang="en-US" dirty="0"/>
          </a:p>
        </p:txBody>
      </p:sp>
      <p:sp>
        <p:nvSpPr>
          <p:cNvPr id="3" name="Content Placeholder 2"/>
          <p:cNvSpPr>
            <a:spLocks noGrp="1"/>
          </p:cNvSpPr>
          <p:nvPr>
            <p:ph idx="1"/>
          </p:nvPr>
        </p:nvSpPr>
        <p:spPr/>
        <p:txBody>
          <a:bodyPr/>
          <a:lstStyle/>
          <a:p>
            <a:pPr indent="0">
              <a:buNone/>
            </a:pPr>
            <a:r>
              <a:rPr lang="en-US" sz="2400" dirty="0" smtClean="0"/>
              <a:t>“Any dress restriction that infringes on a student's First Amendment rights must be justified by a showing that the student's attire materially disrupts school operations, infringes on the rights of others at the school, or otherwise interferes with any basic educational mission of the school” – Kimberley Grantham</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Conclusions</a:t>
            </a:r>
            <a:endParaRPr lang="en-US" dirty="0"/>
          </a:p>
        </p:txBody>
      </p:sp>
      <p:sp>
        <p:nvSpPr>
          <p:cNvPr id="3" name="Content Placeholder 2"/>
          <p:cNvSpPr>
            <a:spLocks noGrp="1"/>
          </p:cNvSpPr>
          <p:nvPr>
            <p:ph idx="1"/>
          </p:nvPr>
        </p:nvSpPr>
        <p:spPr/>
        <p:txBody>
          <a:bodyPr/>
          <a:lstStyle/>
          <a:p>
            <a:pPr indent="0">
              <a:buNone/>
            </a:pPr>
            <a:r>
              <a:rPr lang="en-US" dirty="0" smtClean="0"/>
              <a:t>While there might not be solid evidence that dress codes or uniforms affect academics or behavior of students, there is a positive economic outcome in implementing them that is both legal and leaves room for self-expression.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Issue?</a:t>
            </a:r>
            <a:endParaRPr lang="en-US" dirty="0"/>
          </a:p>
        </p:txBody>
      </p:sp>
      <p:sp>
        <p:nvSpPr>
          <p:cNvPr id="3" name="Content Placeholder 2"/>
          <p:cNvSpPr>
            <a:spLocks noGrp="1"/>
          </p:cNvSpPr>
          <p:nvPr>
            <p:ph idx="1"/>
          </p:nvPr>
        </p:nvSpPr>
        <p:spPr/>
        <p:txBody>
          <a:bodyPr/>
          <a:lstStyle/>
          <a:p>
            <a:pPr indent="0">
              <a:buNone/>
            </a:pPr>
            <a:r>
              <a:rPr lang="en-US" sz="1600" dirty="0" smtClean="0"/>
              <a:t>School uniforms and dress codes have long been the topic of Many schools across America, both public and private, have imposed dress policies with varying levels of scrutiny. Although school uniforms were once a means of distinguishing one's social status, they have now garnered support as a way to eliminate superficial displays of economical inequities. Still, others feel that the implementation of school uniforms is a breach of freedom of expression. There are many individuals with conflicting viewpoints concerning this multifaceted issue. One must consider the legal, academic, behavioral, and economic implications of dress policies before constructing an informed opinion. In this presentation the issue of dress policies and school uniforms will be examined thoroughly, with all aspects considered.</a:t>
            </a: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743200"/>
            <a:ext cx="4572000" cy="923330"/>
          </a:xfrm>
          <a:prstGeom prst="rect">
            <a:avLst/>
          </a:prstGeom>
        </p:spPr>
        <p:txBody>
          <a:bodyPr>
            <a:spAutoFit/>
          </a:bodyPr>
          <a:lstStyle/>
          <a:p>
            <a:r>
              <a:rPr lang="en-US" dirty="0" smtClean="0">
                <a:hlinkClick r:id="rId2"/>
              </a:rPr>
              <a:t>http://www.myfoxorlando.com/dpp/news/education/081810merits-of-school-uniforms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Academics</a:t>
            </a:r>
            <a:endParaRPr lang="en-US" dirty="0"/>
          </a:p>
        </p:txBody>
      </p:sp>
      <p:sp>
        <p:nvSpPr>
          <p:cNvPr id="3" name="Content Placeholder 2"/>
          <p:cNvSpPr>
            <a:spLocks noGrp="1"/>
          </p:cNvSpPr>
          <p:nvPr>
            <p:ph idx="1"/>
          </p:nvPr>
        </p:nvSpPr>
        <p:spPr/>
        <p:txBody>
          <a:bodyPr/>
          <a:lstStyle/>
          <a:p>
            <a:pPr indent="0"/>
            <a:r>
              <a:rPr lang="en-US" sz="2400" dirty="0" smtClean="0"/>
              <a:t> </a:t>
            </a:r>
            <a:r>
              <a:rPr lang="en-US" sz="3200" dirty="0" smtClean="0"/>
              <a:t>No solid evidence of academic achievement enhancement</a:t>
            </a:r>
          </a:p>
          <a:p>
            <a:pPr indent="0"/>
            <a:r>
              <a:rPr lang="en-US" sz="3200" dirty="0" smtClean="0"/>
              <a:t>Lessens distractions for students = more focus on academics</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t>
            </a:r>
            <a:endParaRPr lang="en-US" dirty="0"/>
          </a:p>
        </p:txBody>
      </p:sp>
      <p:sp>
        <p:nvSpPr>
          <p:cNvPr id="3" name="Content Placeholder 2"/>
          <p:cNvSpPr>
            <a:spLocks noGrp="1"/>
          </p:cNvSpPr>
          <p:nvPr>
            <p:ph idx="1"/>
          </p:nvPr>
        </p:nvSpPr>
        <p:spPr/>
        <p:txBody>
          <a:bodyPr/>
          <a:lstStyle/>
          <a:p>
            <a:r>
              <a:rPr lang="en-US" dirty="0" smtClean="0"/>
              <a:t>Varying Viewpoints</a:t>
            </a:r>
          </a:p>
          <a:p>
            <a:r>
              <a:rPr lang="en-US" dirty="0" smtClean="0"/>
              <a:t>Little quantitative data</a:t>
            </a:r>
          </a:p>
          <a:p>
            <a:r>
              <a:rPr lang="en-US" dirty="0" smtClean="0"/>
              <a:t>Dress = Outward Expression of Values and Personality</a:t>
            </a:r>
          </a:p>
          <a:p>
            <a:r>
              <a:rPr lang="en-US" dirty="0" smtClean="0"/>
              <a:t>Vulgar T-Shirts = Violent Behavior and Poor Attendance</a:t>
            </a:r>
          </a:p>
          <a:p>
            <a:r>
              <a:rPr lang="en-US" dirty="0" smtClean="0"/>
              <a:t>Fashion-Conscious People</a:t>
            </a:r>
          </a:p>
          <a:p>
            <a:r>
              <a:rPr lang="en-US" dirty="0" smtClean="0"/>
              <a:t>Gang Behaviors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(cont.)</a:t>
            </a:r>
            <a:endParaRPr lang="en-US" dirty="0"/>
          </a:p>
        </p:txBody>
      </p:sp>
      <p:sp>
        <p:nvSpPr>
          <p:cNvPr id="3" name="Content Placeholder 2"/>
          <p:cNvSpPr>
            <a:spLocks noGrp="1"/>
          </p:cNvSpPr>
          <p:nvPr>
            <p:ph idx="1"/>
          </p:nvPr>
        </p:nvSpPr>
        <p:spPr/>
        <p:txBody>
          <a:bodyPr/>
          <a:lstStyle/>
          <a:p>
            <a:pPr indent="0">
              <a:buNone/>
            </a:pPr>
            <a:r>
              <a:rPr lang="en-US" sz="2400" dirty="0" smtClean="0"/>
              <a:t>"I’m concerned that we continue to create non democratic sites and policies in our public schools and then expect children to learn what it means to live and function within a democratic society. Uniforms may just be another simplistic, quick-fix attempt to affect behaviors that are highly complex,”</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(Turkish Women)</a:t>
            </a:r>
            <a:endParaRPr lang="en-US" dirty="0"/>
          </a:p>
        </p:txBody>
      </p:sp>
      <p:sp>
        <p:nvSpPr>
          <p:cNvPr id="3" name="Content Placeholder 2"/>
          <p:cNvSpPr>
            <a:spLocks noGrp="1"/>
          </p:cNvSpPr>
          <p:nvPr>
            <p:ph idx="1"/>
          </p:nvPr>
        </p:nvSpPr>
        <p:spPr/>
        <p:txBody>
          <a:bodyPr/>
          <a:lstStyle/>
          <a:p>
            <a:r>
              <a:rPr lang="en-US" sz="2000" dirty="0" smtClean="0"/>
              <a:t>Many Turkish women of Islam wear a traditional headscarf as part of their religious beliefs.</a:t>
            </a:r>
          </a:p>
          <a:p>
            <a:r>
              <a:rPr lang="en-US" sz="2000" dirty="0" smtClean="0"/>
              <a:t> However there is a ban in Turkish Universities on headscarves, keeping women out. </a:t>
            </a:r>
          </a:p>
          <a:p>
            <a:r>
              <a:rPr lang="en-US" sz="2000" dirty="0" smtClean="0"/>
              <a:t>There is a correlation between how traditional a Turkish Islamic woman appears is comparison to her socioeconomic status.</a:t>
            </a:r>
          </a:p>
          <a:p>
            <a:r>
              <a:rPr lang="en-US" sz="2000" dirty="0" smtClean="0"/>
              <a:t> There have been claims of discrimination through the dress code.</a:t>
            </a:r>
          </a:p>
          <a:p>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(Legal Battles)</a:t>
            </a:r>
            <a:endParaRPr lang="en-US" dirty="0"/>
          </a:p>
        </p:txBody>
      </p:sp>
      <p:sp>
        <p:nvSpPr>
          <p:cNvPr id="3" name="Content Placeholder 2"/>
          <p:cNvSpPr>
            <a:spLocks noGrp="1"/>
          </p:cNvSpPr>
          <p:nvPr>
            <p:ph idx="1"/>
          </p:nvPr>
        </p:nvSpPr>
        <p:spPr/>
        <p:txBody>
          <a:bodyPr/>
          <a:lstStyle/>
          <a:p>
            <a:pPr>
              <a:buNone/>
            </a:pPr>
            <a:r>
              <a:rPr lang="en-US" sz="2000" dirty="0" smtClean="0"/>
              <a:t>• </a:t>
            </a:r>
            <a:r>
              <a:rPr lang="en-US" sz="2400" dirty="0" smtClean="0"/>
              <a:t>These are what many schools truly fear when it comes to determining dress code policy.</a:t>
            </a:r>
          </a:p>
          <a:p>
            <a:pPr>
              <a:buNone/>
            </a:pPr>
            <a:r>
              <a:rPr lang="en-US" sz="2400" dirty="0" smtClean="0"/>
              <a:t>• These are costly, drawn-out events where even if the school wins, it may still lose money and will definitely lose time.</a:t>
            </a:r>
          </a:p>
          <a:p>
            <a:pPr>
              <a:buNone/>
            </a:pPr>
            <a:r>
              <a:rPr lang="en-US" sz="2400" dirty="0" smtClean="0"/>
              <a:t>• There is a greater chance of legal action taking place against the school anytime the dress code policy of a school is changed.</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(Draw of Uniforms)</a:t>
            </a:r>
            <a:endParaRPr lang="en-US" dirty="0"/>
          </a:p>
        </p:txBody>
      </p:sp>
      <p:sp>
        <p:nvSpPr>
          <p:cNvPr id="3" name="Content Placeholder 2"/>
          <p:cNvSpPr>
            <a:spLocks noGrp="1"/>
          </p:cNvSpPr>
          <p:nvPr>
            <p:ph idx="1"/>
          </p:nvPr>
        </p:nvSpPr>
        <p:spPr/>
        <p:txBody>
          <a:bodyPr/>
          <a:lstStyle/>
          <a:p>
            <a:pPr>
              <a:buNone/>
            </a:pPr>
            <a:r>
              <a:rPr lang="en-US" sz="2400" dirty="0" smtClean="0"/>
              <a:t>• These are what many schools truly fear when it comes to determining dress code policy.</a:t>
            </a:r>
          </a:p>
          <a:p>
            <a:pPr>
              <a:buNone/>
            </a:pPr>
            <a:r>
              <a:rPr lang="en-US" sz="2400" dirty="0" smtClean="0"/>
              <a:t>• These are costly, drawn-out events where even if the school wins, it may still lose money and will definitely lose time.</a:t>
            </a:r>
          </a:p>
          <a:p>
            <a:pPr>
              <a:buNone/>
            </a:pPr>
            <a:r>
              <a:rPr lang="en-US" sz="2400" dirty="0" smtClean="0"/>
              <a:t>• There is a greater chance of legal action taking place against the school anytime the dress code policy of a school is changed.</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0115944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01159440</Template>
  <TotalTime>288</TotalTime>
  <Words>733</Words>
  <Application>Microsoft Office PowerPoint</Application>
  <PresentationFormat>On-screen Show (4:3)</PresentationFormat>
  <Paragraphs>70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01159440</vt:lpstr>
      <vt:lpstr>Uniforms and Dress Codes</vt:lpstr>
      <vt:lpstr>What’s the Issue?</vt:lpstr>
      <vt:lpstr>Slide 3</vt:lpstr>
      <vt:lpstr>Academics</vt:lpstr>
      <vt:lpstr>Behavior</vt:lpstr>
      <vt:lpstr>Behavior (cont.)</vt:lpstr>
      <vt:lpstr>Economics (Turkish Women)</vt:lpstr>
      <vt:lpstr>Economics (Legal Battles)</vt:lpstr>
      <vt:lpstr>Economics (Draw of Uniforms)</vt:lpstr>
      <vt:lpstr>Slide 10</vt:lpstr>
      <vt:lpstr>Economics (Parents’ Money)</vt:lpstr>
      <vt:lpstr>Economics (However)</vt:lpstr>
      <vt:lpstr>Slide 13</vt:lpstr>
      <vt:lpstr>Legal Issues</vt:lpstr>
      <vt:lpstr>Legal Issues (cont.)</vt:lpstr>
      <vt:lpstr>Legal Issues (cont)</vt:lpstr>
      <vt:lpstr>Our Conclusions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Uniforms and Dress Codes</dc:title>
  <dc:creator>Aaron Rudnick</dc:creator>
  <cp:lastModifiedBy>Aaron Rudnick</cp:lastModifiedBy>
  <cp:revision>11</cp:revision>
  <dcterms:created xsi:type="dcterms:W3CDTF">2011-11-28T21:50:41Z</dcterms:created>
  <dcterms:modified xsi:type="dcterms:W3CDTF">2011-12-19T19:43:04Z</dcterms:modified>
</cp:coreProperties>
</file>